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63" r:id="rId6"/>
    <p:sldId id="257" r:id="rId7"/>
    <p:sldId id="258" r:id="rId8"/>
    <p:sldId id="260" r:id="rId9"/>
    <p:sldId id="261" r:id="rId10"/>
    <p:sldId id="278" r:id="rId11"/>
    <p:sldId id="262" r:id="rId12"/>
    <p:sldId id="279" r:id="rId13"/>
    <p:sldId id="264" r:id="rId14"/>
    <p:sldId id="267" r:id="rId15"/>
    <p:sldId id="266" r:id="rId16"/>
    <p:sldId id="265" r:id="rId17"/>
    <p:sldId id="268" r:id="rId18"/>
    <p:sldId id="273" r:id="rId19"/>
    <p:sldId id="274" r:id="rId20"/>
    <p:sldId id="275" r:id="rId21"/>
    <p:sldId id="269" r:id="rId22"/>
    <p:sldId id="276" r:id="rId23"/>
    <p:sldId id="277" r:id="rId24"/>
    <p:sldId id="270" r:id="rId25"/>
    <p:sldId id="271"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FFF"/>
    <a:srgbClr val="61D6FF"/>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144" autoAdjust="0"/>
  </p:normalViewPr>
  <p:slideViewPr>
    <p:cSldViewPr snapToGrid="0" showGuides="1">
      <p:cViewPr varScale="1">
        <p:scale>
          <a:sx n="61" d="100"/>
          <a:sy n="61" d="100"/>
        </p:scale>
        <p:origin x="1402" y="58"/>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1/30/2024</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673568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16</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20</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23</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1177968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r>
              <a:rPr lang="en-US" sz="1600" b="0" dirty="0"/>
              <a:t>VGAR – Visa Global Accessibility Requirements</a:t>
            </a:r>
          </a:p>
          <a:p>
            <a:pPr marL="742950" lvl="1" indent="-285750"/>
            <a:r>
              <a:rPr lang="en-US" sz="1600" b="0" dirty="0"/>
              <a:t>Section 508 ICT Testing Baseline for Web</a:t>
            </a:r>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a:t>Video showing 3 copies of the same site. The first has proper semantic HTML, (heading levels, landmark regions, etc.) sufficient alt values for images, and it is labeled as the "Good Site". The second is a "Bad Site" example. It looks visually like the Good site, but it does not use semantic HTML and just has styles applied to make it visually look the same. The third site has no styles, no semantic HTML, and looks like a horrible dumpster fire. All 3 score 100% on Axe </a:t>
            </a:r>
            <a:r>
              <a:rPr lang="en-US" sz="1600" b="0" dirty="0" err="1"/>
              <a:t>DevTools</a:t>
            </a:r>
            <a:r>
              <a:rPr lang="en-US" sz="1600" b="0" dirty="0"/>
              <a:t> and other automated Accessibility checks.</a:t>
            </a:r>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1334123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4155118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3887899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01/31/2024</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NDC London 2024</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01/31/2024</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NDC London 2024</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01/31/2024</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NDC London 2024</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01/31/2024</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NDC London 2024</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w3.org/WAI/policies/" TargetMode="External"/><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visa.com/pages/accessibility"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ictbaseline.access-board.gov/"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NDC London 2024</a:t>
            </a:r>
          </a:p>
        </p:txBody>
      </p:sp>
      <p:pic>
        <p:nvPicPr>
          <p:cNvPr id="5" name="Picture 4">
            <a:extLst>
              <a:ext uri="{FF2B5EF4-FFF2-40B4-BE49-F238E27FC236}">
                <a16:creationId xmlns:a16="http://schemas.microsoft.com/office/drawing/2014/main" id="{83C60812-D438-B2BC-8ED1-2275CA57FF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
        <p:nvSpPr>
          <p:cNvPr id="2" name="Date Placeholder 1">
            <a:extLst>
              <a:ext uri="{FF2B5EF4-FFF2-40B4-BE49-F238E27FC236}">
                <a16:creationId xmlns:a16="http://schemas.microsoft.com/office/drawing/2014/main" id="{F5564650-8417-FCA4-7DAA-9ED5F4078BF2}"/>
              </a:ext>
            </a:extLst>
          </p:cNvPr>
          <p:cNvSpPr>
            <a:spLocks noGrp="1"/>
          </p:cNvSpPr>
          <p:nvPr>
            <p:ph type="dt" sz="half" idx="10"/>
          </p:nvPr>
        </p:nvSpPr>
        <p:spPr>
          <a:xfrm>
            <a:off x="394446" y="6356350"/>
            <a:ext cx="3639671" cy="365125"/>
          </a:xfrm>
        </p:spPr>
        <p:txBody>
          <a:bodyPr/>
          <a:lstStyle/>
          <a:p>
            <a:r>
              <a:rPr lang="en-US" b="1">
                <a:solidFill>
                  <a:schemeClr val="bg1"/>
                </a:solidFill>
              </a:rPr>
              <a:t>01/31/2024</a:t>
            </a:r>
            <a:endParaRPr lang="en-US" b="1" dirty="0">
              <a:solidFill>
                <a:schemeClr val="bg1"/>
              </a:solidFill>
            </a:endParaRPr>
          </a:p>
        </p:txBody>
      </p:sp>
      <p:sp>
        <p:nvSpPr>
          <p:cNvPr id="3" name="Footer Placeholder 2">
            <a:extLst>
              <a:ext uri="{FF2B5EF4-FFF2-40B4-BE49-F238E27FC236}">
                <a16:creationId xmlns:a16="http://schemas.microsoft.com/office/drawing/2014/main" id="{B26B0D77-503E-F071-F898-69BD25FE219E}"/>
              </a:ext>
            </a:extLst>
          </p:cNvPr>
          <p:cNvSpPr>
            <a:spLocks noGrp="1"/>
          </p:cNvSpPr>
          <p:nvPr>
            <p:ph type="ftr" sz="quarter" idx="11"/>
          </p:nvPr>
        </p:nvSpPr>
        <p:spPr>
          <a:xfrm>
            <a:off x="3372970" y="6356350"/>
            <a:ext cx="5459507"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4FEF78DD-F742-27AA-D1A6-2B66675AAC35}"/>
              </a:ext>
            </a:extLst>
          </p:cNvPr>
          <p:cNvSpPr>
            <a:spLocks noGrp="1"/>
          </p:cNvSpPr>
          <p:nvPr>
            <p:ph type="sldNum" sz="quarter" idx="12"/>
          </p:nvPr>
        </p:nvSpPr>
        <p:spPr>
          <a:xfrm>
            <a:off x="8166846" y="6356350"/>
            <a:ext cx="3639671" cy="365125"/>
          </a:xfrm>
        </p:spPr>
        <p:txBody>
          <a:bodyPr/>
          <a:lstStyle/>
          <a:p>
            <a:fld id="{427A02C9-A0CD-4A0B-81BC-708D5026A1F8}" type="slidenum">
              <a:rPr lang="en-US"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395103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7186" y="1187561"/>
            <a:ext cx="7954951" cy="5025353"/>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2576" y="1187560"/>
            <a:ext cx="2705780" cy="5025353"/>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F996AC0-21F1-B985-DAAE-5D76E1AA4A10}"/>
              </a:ext>
            </a:extLst>
          </p:cNvPr>
          <p:cNvSpPr>
            <a:spLocks noGrp="1"/>
          </p:cNvSpPr>
          <p:nvPr>
            <p:ph type="dt" sz="half" idx="10"/>
          </p:nvPr>
        </p:nvSpPr>
        <p:spPr>
          <a:xfrm>
            <a:off x="367553" y="6356350"/>
            <a:ext cx="3639672"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17B074A5-98EC-CE59-1931-B080C59DFBC3}"/>
              </a:ext>
            </a:extLst>
          </p:cNvPr>
          <p:cNvSpPr>
            <a:spLocks noGrp="1"/>
          </p:cNvSpPr>
          <p:nvPr>
            <p:ph type="ftr" sz="quarter" idx="11"/>
          </p:nvPr>
        </p:nvSpPr>
        <p:spPr>
          <a:xfrm>
            <a:off x="3332629" y="6356350"/>
            <a:ext cx="5459508"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2A1FE91A-8CA1-3B25-D9EE-76F4FFF3A6D6}"/>
              </a:ext>
            </a:extLst>
          </p:cNvPr>
          <p:cNvSpPr>
            <a:spLocks noGrp="1"/>
          </p:cNvSpPr>
          <p:nvPr>
            <p:ph type="sldNum" sz="quarter" idx="12"/>
          </p:nvPr>
        </p:nvSpPr>
        <p:spPr>
          <a:xfrm>
            <a:off x="8139953" y="6356350"/>
            <a:ext cx="3639672" cy="365125"/>
          </a:xfrm>
        </p:spPr>
        <p:txBody>
          <a:bodyPr/>
          <a:lstStyle/>
          <a:p>
            <a:fld id="{427A02C9-A0CD-4A0B-81BC-708D5026A1F8}" type="slidenum">
              <a:rPr lang="en-US" b="1" smtClean="0">
                <a:solidFill>
                  <a:schemeClr val="bg1"/>
                </a:solidFill>
              </a:rPr>
              <a:t>11</a:t>
            </a:fld>
            <a:endParaRPr lang="en-US" b="1" dirty="0">
              <a:solidFill>
                <a:schemeClr val="bg1"/>
              </a:solidFill>
            </a:endParaRPr>
          </a:p>
        </p:txBody>
      </p:sp>
    </p:spTree>
    <p:extLst>
      <p:ext uri="{BB962C8B-B14F-4D97-AF65-F5344CB8AC3E}">
        <p14:creationId xmlns:p14="http://schemas.microsoft.com/office/powerpoint/2010/main" val="2866930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3"/>
          <a:stretch>
            <a:fillRect/>
          </a:stretch>
        </p:blipFill>
        <p:spPr>
          <a:xfrm>
            <a:off x="5683353" y="1135641"/>
            <a:ext cx="2492984" cy="5135034"/>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4"/>
          <a:stretch>
            <a:fillRect/>
          </a:stretch>
        </p:blipFill>
        <p:spPr>
          <a:xfrm>
            <a:off x="8417480" y="754857"/>
            <a:ext cx="2674080" cy="5601493"/>
          </a:xfrm>
          <a:prstGeom prst="rect">
            <a:avLst/>
          </a:prstGeom>
          <a:effectLst>
            <a:outerShdw blurRad="50800" dist="165100" dir="2700000" algn="ctr" rotWithShape="0">
              <a:srgbClr val="000000">
                <a:alpha val="43137"/>
              </a:srgbClr>
            </a:outerShdw>
          </a:effectLst>
        </p:spPr>
      </p:pic>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5"/>
          <a:stretch>
            <a:fillRect/>
          </a:stretch>
        </p:blipFill>
        <p:spPr>
          <a:xfrm>
            <a:off x="838200" y="1914581"/>
            <a:ext cx="4719101" cy="4356093"/>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8D0D7DD0-71E5-5756-BB3B-946778339DEA}"/>
              </a:ext>
            </a:extLst>
          </p:cNvPr>
          <p:cNvSpPr>
            <a:spLocks noGrp="1"/>
          </p:cNvSpPr>
          <p:nvPr>
            <p:ph type="dt" sz="half" idx="10"/>
          </p:nvPr>
        </p:nvSpPr>
        <p:spPr>
          <a:xfrm>
            <a:off x="313764" y="6356350"/>
            <a:ext cx="3693459"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9915604B-F387-22F9-9E61-EB0295B45165}"/>
              </a:ext>
            </a:extLst>
          </p:cNvPr>
          <p:cNvSpPr>
            <a:spLocks noGrp="1"/>
          </p:cNvSpPr>
          <p:nvPr>
            <p:ph type="ftr" sz="quarter" idx="11"/>
          </p:nvPr>
        </p:nvSpPr>
        <p:spPr>
          <a:xfrm>
            <a:off x="3251946" y="6356350"/>
            <a:ext cx="5540189"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1568768C-33B4-1DF9-E131-C67900A9994F}"/>
              </a:ext>
            </a:extLst>
          </p:cNvPr>
          <p:cNvSpPr>
            <a:spLocks noGrp="1"/>
          </p:cNvSpPr>
          <p:nvPr>
            <p:ph type="sldNum" sz="quarter" idx="12"/>
          </p:nvPr>
        </p:nvSpPr>
        <p:spPr>
          <a:xfrm>
            <a:off x="8086164" y="6356350"/>
            <a:ext cx="3693459" cy="365125"/>
          </a:xfrm>
        </p:spPr>
        <p:txBody>
          <a:bodyPr/>
          <a:lstStyle/>
          <a:p>
            <a:fld id="{427A02C9-A0CD-4A0B-81BC-708D5026A1F8}" type="slidenum">
              <a:rPr lang="en-US" b="1" smtClean="0">
                <a:solidFill>
                  <a:schemeClr val="bg1"/>
                </a:solidFill>
              </a:rPr>
              <a:t>12</a:t>
            </a:fld>
            <a:endParaRPr lang="en-US" b="1" dirty="0">
              <a:solidFill>
                <a:schemeClr val="bg1"/>
              </a:solidFill>
            </a:endParaRPr>
          </a:p>
        </p:txBody>
      </p:sp>
    </p:spTree>
    <p:extLst>
      <p:ext uri="{BB962C8B-B14F-4D97-AF65-F5344CB8AC3E}">
        <p14:creationId xmlns:p14="http://schemas.microsoft.com/office/powerpoint/2010/main" val="214427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261781"/>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42787" y="1261781"/>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6" y="1714500"/>
            <a:ext cx="4806967" cy="3429000"/>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B5F58E7F-D0A1-6DF7-93FF-1630A9BAEE99}"/>
              </a:ext>
            </a:extLst>
          </p:cNvPr>
          <p:cNvSpPr>
            <a:spLocks noGrp="1"/>
          </p:cNvSpPr>
          <p:nvPr>
            <p:ph type="dt" sz="half" idx="10"/>
          </p:nvPr>
        </p:nvSpPr>
        <p:spPr>
          <a:xfrm>
            <a:off x="340658" y="6356350"/>
            <a:ext cx="3729317"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40DF8177-F530-F2FB-45E1-3D7E298ABE07}"/>
              </a:ext>
            </a:extLst>
          </p:cNvPr>
          <p:cNvSpPr>
            <a:spLocks noGrp="1"/>
          </p:cNvSpPr>
          <p:nvPr>
            <p:ph type="ftr" sz="quarter" idx="11"/>
          </p:nvPr>
        </p:nvSpPr>
        <p:spPr>
          <a:xfrm>
            <a:off x="3292288" y="6356350"/>
            <a:ext cx="5593976" cy="365125"/>
          </a:xfrm>
        </p:spPr>
        <p:txBody>
          <a:bodyPr/>
          <a:lstStyle/>
          <a:p>
            <a:r>
              <a:rPr lang="en-US" b="1">
                <a:solidFill>
                  <a:schemeClr val="bg1"/>
                </a:solidFill>
              </a:rPr>
              <a:t>NDC London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25AFA05-B45A-9DBB-54D7-5D78CD26A2E0}"/>
              </a:ext>
            </a:extLst>
          </p:cNvPr>
          <p:cNvSpPr>
            <a:spLocks noGrp="1"/>
          </p:cNvSpPr>
          <p:nvPr>
            <p:ph type="sldNum" sz="quarter" idx="12"/>
          </p:nvPr>
        </p:nvSpPr>
        <p:spPr>
          <a:xfrm>
            <a:off x="8113058" y="6356350"/>
            <a:ext cx="3729317" cy="365125"/>
          </a:xfrm>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188401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4B4B158-99E6-F6CB-3565-050DB0863637}"/>
              </a:ext>
            </a:extLst>
          </p:cNvPr>
          <p:cNvSpPr>
            <a:spLocks noGrp="1"/>
          </p:cNvSpPr>
          <p:nvPr>
            <p:ph type="dt" sz="half" idx="10"/>
          </p:nvPr>
        </p:nvSpPr>
        <p:spPr>
          <a:xfrm>
            <a:off x="295835" y="6356350"/>
            <a:ext cx="3729318"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4B4643C4-F083-BD81-6E79-6A9BEF216799}"/>
              </a:ext>
            </a:extLst>
          </p:cNvPr>
          <p:cNvSpPr>
            <a:spLocks noGrp="1"/>
          </p:cNvSpPr>
          <p:nvPr>
            <p:ph type="ftr" sz="quarter" idx="11"/>
          </p:nvPr>
        </p:nvSpPr>
        <p:spPr>
          <a:xfrm>
            <a:off x="3225052" y="6356350"/>
            <a:ext cx="5593977"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B13E0879-6FB7-31A2-CA97-64AD5F50EBF3}"/>
              </a:ext>
            </a:extLst>
          </p:cNvPr>
          <p:cNvSpPr>
            <a:spLocks noGrp="1"/>
          </p:cNvSpPr>
          <p:nvPr>
            <p:ph type="sldNum" sz="quarter" idx="12"/>
          </p:nvPr>
        </p:nvSpPr>
        <p:spPr>
          <a:xfrm>
            <a:off x="8068235" y="6356350"/>
            <a:ext cx="3729318" cy="365125"/>
          </a:xfrm>
        </p:spPr>
        <p:txBody>
          <a:bodyPr/>
          <a:lstStyle/>
          <a:p>
            <a:fld id="{427A02C9-A0CD-4A0B-81BC-708D5026A1F8}" type="slidenum">
              <a:rPr lang="en-US" b="1" smtClean="0">
                <a:solidFill>
                  <a:schemeClr val="bg1"/>
                </a:solidFill>
              </a:rPr>
              <a:t>14</a:t>
            </a:fld>
            <a:endParaRPr lang="en-US" b="1" dirty="0">
              <a:solidFill>
                <a:schemeClr val="bg1"/>
              </a:solidFill>
            </a:endParaRPr>
          </a:p>
        </p:txBody>
      </p:sp>
    </p:spTree>
    <p:extLst>
      <p:ext uri="{BB962C8B-B14F-4D97-AF65-F5344CB8AC3E}">
        <p14:creationId xmlns:p14="http://schemas.microsoft.com/office/powerpoint/2010/main" val="1850105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a:t>
            </a:r>
            <a:r>
              <a:rPr lang="en-US" dirty="0" err="1"/>
              <a:t>DevTools</a:t>
            </a:r>
            <a:endParaRPr lang="en-US" dirty="0"/>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2599054" y="1416832"/>
            <a:ext cx="3286761" cy="4903039"/>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286761" cy="4866560"/>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1A8B710C-63D1-DE68-74A2-3447E161D282}"/>
              </a:ext>
            </a:extLst>
          </p:cNvPr>
          <p:cNvSpPr>
            <a:spLocks noGrp="1"/>
          </p:cNvSpPr>
          <p:nvPr>
            <p:ph type="dt" sz="half" idx="10"/>
          </p:nvPr>
        </p:nvSpPr>
        <p:spPr>
          <a:xfrm>
            <a:off x="367552" y="6356350"/>
            <a:ext cx="3675529"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1B241271-3A59-BCE1-237D-E2B236E091B2}"/>
              </a:ext>
            </a:extLst>
          </p:cNvPr>
          <p:cNvSpPr>
            <a:spLocks noGrp="1"/>
          </p:cNvSpPr>
          <p:nvPr>
            <p:ph type="ftr" sz="quarter" idx="11"/>
          </p:nvPr>
        </p:nvSpPr>
        <p:spPr>
          <a:xfrm>
            <a:off x="3332629" y="6356350"/>
            <a:ext cx="5513294"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11F6743F-25FF-C6E3-AFA7-9B1369577BD1}"/>
              </a:ext>
            </a:extLst>
          </p:cNvPr>
          <p:cNvSpPr>
            <a:spLocks noGrp="1"/>
          </p:cNvSpPr>
          <p:nvPr>
            <p:ph type="sldNum" sz="quarter" idx="12"/>
          </p:nvPr>
        </p:nvSpPr>
        <p:spPr>
          <a:xfrm>
            <a:off x="8139952" y="6356350"/>
            <a:ext cx="3675529" cy="365125"/>
          </a:xfrm>
        </p:spPr>
        <p:txBody>
          <a:bodyPr/>
          <a:lstStyle/>
          <a:p>
            <a:fld id="{427A02C9-A0CD-4A0B-81BC-708D5026A1F8}" type="slidenum">
              <a:rPr lang="en-US" b="1" smtClean="0">
                <a:solidFill>
                  <a:schemeClr val="bg1"/>
                </a:solidFill>
              </a:rPr>
              <a:t>15</a:t>
            </a:fld>
            <a:endParaRPr lang="en-US" b="1" dirty="0">
              <a:solidFill>
                <a:schemeClr val="bg1"/>
              </a:solidFill>
            </a:endParaRPr>
          </a:p>
        </p:txBody>
      </p:sp>
    </p:spTree>
    <p:extLst>
      <p:ext uri="{BB962C8B-B14F-4D97-AF65-F5344CB8AC3E}">
        <p14:creationId xmlns:p14="http://schemas.microsoft.com/office/powerpoint/2010/main" val="979425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B4828DC4-0651-1FD5-67D1-B99584FF9B28}"/>
              </a:ext>
            </a:extLst>
          </p:cNvPr>
          <p:cNvSpPr>
            <a:spLocks noGrp="1"/>
          </p:cNvSpPr>
          <p:nvPr>
            <p:ph type="dt" sz="half" idx="10"/>
          </p:nvPr>
        </p:nvSpPr>
        <p:spPr>
          <a:xfrm>
            <a:off x="412376" y="6356350"/>
            <a:ext cx="3603812"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2FAEA0B3-F491-0923-50E2-19E78D26E36E}"/>
              </a:ext>
            </a:extLst>
          </p:cNvPr>
          <p:cNvSpPr>
            <a:spLocks noGrp="1"/>
          </p:cNvSpPr>
          <p:nvPr>
            <p:ph type="ftr" sz="quarter" idx="11"/>
          </p:nvPr>
        </p:nvSpPr>
        <p:spPr>
          <a:xfrm>
            <a:off x="3399864" y="6356350"/>
            <a:ext cx="540571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D96E90B7-FE1A-A3F0-2C3F-E12A2272C1E4}"/>
              </a:ext>
            </a:extLst>
          </p:cNvPr>
          <p:cNvSpPr>
            <a:spLocks noGrp="1"/>
          </p:cNvSpPr>
          <p:nvPr>
            <p:ph type="sldNum" sz="quarter" idx="12"/>
          </p:nvPr>
        </p:nvSpPr>
        <p:spPr>
          <a:xfrm>
            <a:off x="8184776" y="6356350"/>
            <a:ext cx="3603812" cy="365125"/>
          </a:xfrm>
        </p:spPr>
        <p:txBody>
          <a:bodyPr/>
          <a:lstStyle/>
          <a:p>
            <a:fld id="{427A02C9-A0CD-4A0B-81BC-708D5026A1F8}" type="slidenum">
              <a:rPr lang="en-US" b="1" smtClean="0">
                <a:solidFill>
                  <a:schemeClr val="bg1"/>
                </a:solidFill>
              </a:rPr>
              <a:t>16</a:t>
            </a:fld>
            <a:endParaRPr lang="en-US" b="1" dirty="0">
              <a:solidFill>
                <a:schemeClr val="bg1"/>
              </a:solidFill>
            </a:endParaRPr>
          </a:p>
        </p:txBody>
      </p:sp>
    </p:spTree>
    <p:extLst>
      <p:ext uri="{BB962C8B-B14F-4D97-AF65-F5344CB8AC3E}">
        <p14:creationId xmlns:p14="http://schemas.microsoft.com/office/powerpoint/2010/main" val="695084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743499" y="1485899"/>
            <a:ext cx="8731897" cy="4708441"/>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7454507-4482-987C-A8FE-5F2140D51825}"/>
              </a:ext>
            </a:extLst>
          </p:cNvPr>
          <p:cNvSpPr>
            <a:spLocks noGrp="1"/>
          </p:cNvSpPr>
          <p:nvPr>
            <p:ph type="dt" sz="half" idx="10"/>
          </p:nvPr>
        </p:nvSpPr>
        <p:spPr>
          <a:xfrm>
            <a:off x="313765" y="6356350"/>
            <a:ext cx="3810000"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11CD1376-F5E8-72F3-9DA4-830B9BE48A36}"/>
              </a:ext>
            </a:extLst>
          </p:cNvPr>
          <p:cNvSpPr>
            <a:spLocks noGrp="1"/>
          </p:cNvSpPr>
          <p:nvPr>
            <p:ph type="ftr" sz="quarter" idx="11"/>
          </p:nvPr>
        </p:nvSpPr>
        <p:spPr>
          <a:xfrm>
            <a:off x="3251948" y="6356350"/>
            <a:ext cx="5715000"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FA0B28C3-766F-F6F2-7200-5F77C8A66184}"/>
              </a:ext>
            </a:extLst>
          </p:cNvPr>
          <p:cNvSpPr>
            <a:spLocks noGrp="1"/>
          </p:cNvSpPr>
          <p:nvPr>
            <p:ph type="sldNum" sz="quarter" idx="12"/>
          </p:nvPr>
        </p:nvSpPr>
        <p:spPr>
          <a:xfrm>
            <a:off x="8086165" y="6356350"/>
            <a:ext cx="3810000" cy="365125"/>
          </a:xfrm>
        </p:spPr>
        <p:txBody>
          <a:bodyPr/>
          <a:lstStyle/>
          <a:p>
            <a:fld id="{427A02C9-A0CD-4A0B-81BC-708D5026A1F8}" type="slidenum">
              <a:rPr lang="en-US" b="1" smtClean="0">
                <a:solidFill>
                  <a:schemeClr val="bg1"/>
                </a:solidFill>
              </a:rPr>
              <a:t>17</a:t>
            </a:fld>
            <a:endParaRPr lang="en-US" b="1" dirty="0">
              <a:solidFill>
                <a:schemeClr val="bg1"/>
              </a:solidFill>
            </a:endParaRPr>
          </a:p>
        </p:txBody>
      </p:sp>
    </p:spTree>
    <p:extLst>
      <p:ext uri="{BB962C8B-B14F-4D97-AF65-F5344CB8AC3E}">
        <p14:creationId xmlns:p14="http://schemas.microsoft.com/office/powerpoint/2010/main" val="1606262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105990" y="4401539"/>
            <a:ext cx="5980019" cy="172945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DD05548B-946B-7F3B-8F6B-E29E022244F7}"/>
              </a:ext>
            </a:extLst>
          </p:cNvPr>
          <p:cNvSpPr>
            <a:spLocks noGrp="1"/>
          </p:cNvSpPr>
          <p:nvPr>
            <p:ph type="dt" sz="half" idx="10"/>
          </p:nvPr>
        </p:nvSpPr>
        <p:spPr>
          <a:xfrm>
            <a:off x="376518" y="6356350"/>
            <a:ext cx="3603811"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F9B9069D-4342-C54C-73C8-7D1BFFC5A3A7}"/>
              </a:ext>
            </a:extLst>
          </p:cNvPr>
          <p:cNvSpPr>
            <a:spLocks noGrp="1"/>
          </p:cNvSpPr>
          <p:nvPr>
            <p:ph type="ftr" sz="quarter" idx="11"/>
          </p:nvPr>
        </p:nvSpPr>
        <p:spPr>
          <a:xfrm>
            <a:off x="3346076" y="6356350"/>
            <a:ext cx="5405717" cy="365125"/>
          </a:xfrm>
        </p:spPr>
        <p:txBody>
          <a:bodyPr/>
          <a:lstStyle/>
          <a:p>
            <a:r>
              <a:rPr lang="en-US" b="1">
                <a:solidFill>
                  <a:schemeClr val="bg1"/>
                </a:solidFill>
              </a:rPr>
              <a:t>NDC London 2024</a:t>
            </a:r>
            <a:endParaRPr lang="en-US" b="1" dirty="0">
              <a:solidFill>
                <a:schemeClr val="bg1"/>
              </a:solidFill>
            </a:endParaRPr>
          </a:p>
        </p:txBody>
      </p:sp>
      <p:sp>
        <p:nvSpPr>
          <p:cNvPr id="7" name="Slide Number Placeholder 6">
            <a:extLst>
              <a:ext uri="{FF2B5EF4-FFF2-40B4-BE49-F238E27FC236}">
                <a16:creationId xmlns:a16="http://schemas.microsoft.com/office/drawing/2014/main" id="{C38EE9F7-0C74-2A9C-2974-A63D474F1CFA}"/>
              </a:ext>
            </a:extLst>
          </p:cNvPr>
          <p:cNvSpPr>
            <a:spLocks noGrp="1"/>
          </p:cNvSpPr>
          <p:nvPr>
            <p:ph type="sldNum" sz="quarter" idx="12"/>
          </p:nvPr>
        </p:nvSpPr>
        <p:spPr>
          <a:xfrm>
            <a:off x="8148918" y="6356350"/>
            <a:ext cx="3603811" cy="365125"/>
          </a:xfrm>
        </p:spPr>
        <p:txBody>
          <a:bodyPr/>
          <a:lstStyle/>
          <a:p>
            <a:fld id="{427A02C9-A0CD-4A0B-81BC-708D5026A1F8}" type="slidenum">
              <a:rPr lang="en-US" b="1" smtClean="0">
                <a:solidFill>
                  <a:schemeClr val="bg1"/>
                </a:solidFill>
              </a:rPr>
              <a:t>18</a:t>
            </a:fld>
            <a:endParaRPr lang="en-US" b="1" dirty="0">
              <a:solidFill>
                <a:schemeClr val="bg1"/>
              </a:solidFill>
            </a:endParaRPr>
          </a:p>
        </p:txBody>
      </p:sp>
    </p:spTree>
    <p:extLst>
      <p:ext uri="{BB962C8B-B14F-4D97-AF65-F5344CB8AC3E}">
        <p14:creationId xmlns:p14="http://schemas.microsoft.com/office/powerpoint/2010/main" val="3766812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164166" y="1022618"/>
            <a:ext cx="9863667" cy="517429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4621FDCC-76EA-92E0-0B77-6DDA72DA0E71}"/>
              </a:ext>
            </a:extLst>
          </p:cNvPr>
          <p:cNvSpPr>
            <a:spLocks noGrp="1"/>
          </p:cNvSpPr>
          <p:nvPr>
            <p:ph type="dt" sz="half" idx="10"/>
          </p:nvPr>
        </p:nvSpPr>
        <p:spPr>
          <a:xfrm>
            <a:off x="322728" y="6356350"/>
            <a:ext cx="3720353"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29066A46-5D15-63CB-2CF1-89537C4808FF}"/>
              </a:ext>
            </a:extLst>
          </p:cNvPr>
          <p:cNvSpPr>
            <a:spLocks noGrp="1"/>
          </p:cNvSpPr>
          <p:nvPr>
            <p:ph type="ftr" sz="quarter" idx="11"/>
          </p:nvPr>
        </p:nvSpPr>
        <p:spPr>
          <a:xfrm>
            <a:off x="3265393" y="6356350"/>
            <a:ext cx="5580530"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778A80FA-DA92-9EAE-2948-D498920F70E4}"/>
              </a:ext>
            </a:extLst>
          </p:cNvPr>
          <p:cNvSpPr>
            <a:spLocks noGrp="1"/>
          </p:cNvSpPr>
          <p:nvPr>
            <p:ph type="sldNum" sz="quarter" idx="12"/>
          </p:nvPr>
        </p:nvSpPr>
        <p:spPr>
          <a:xfrm>
            <a:off x="8095128" y="6356350"/>
            <a:ext cx="3720353" cy="365125"/>
          </a:xfrm>
        </p:spPr>
        <p:txBody>
          <a:bodyPr/>
          <a:lstStyle/>
          <a:p>
            <a:fld id="{427A02C9-A0CD-4A0B-81BC-708D5026A1F8}" type="slidenum">
              <a:rPr lang="en-US" b="1" smtClean="0">
                <a:solidFill>
                  <a:schemeClr val="bg1"/>
                </a:solidFill>
              </a:rPr>
              <a:t>19</a:t>
            </a:fld>
            <a:endParaRPr lang="en-US" b="1" dirty="0">
              <a:solidFill>
                <a:schemeClr val="bg1"/>
              </a:solidFill>
            </a:endParaRPr>
          </a:p>
        </p:txBody>
      </p:sp>
    </p:spTree>
    <p:extLst>
      <p:ext uri="{BB962C8B-B14F-4D97-AF65-F5344CB8AC3E}">
        <p14:creationId xmlns:p14="http://schemas.microsoft.com/office/powerpoint/2010/main" val="83592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
        <p:nvSpPr>
          <p:cNvPr id="4" name="Date Placeholder 3">
            <a:extLst>
              <a:ext uri="{FF2B5EF4-FFF2-40B4-BE49-F238E27FC236}">
                <a16:creationId xmlns:a16="http://schemas.microsoft.com/office/drawing/2014/main" id="{A7234AD7-DCDF-49A3-FA4D-2EE9E6E567FC}"/>
              </a:ext>
            </a:extLst>
          </p:cNvPr>
          <p:cNvSpPr>
            <a:spLocks noGrp="1"/>
          </p:cNvSpPr>
          <p:nvPr>
            <p:ph type="dt" sz="half" idx="10"/>
          </p:nvPr>
        </p:nvSpPr>
        <p:spPr>
          <a:xfrm>
            <a:off x="385482" y="6356350"/>
            <a:ext cx="366656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35930408-74FB-7C66-1A4F-42F623D0F36A}"/>
              </a:ext>
            </a:extLst>
          </p:cNvPr>
          <p:cNvSpPr>
            <a:spLocks noGrp="1"/>
          </p:cNvSpPr>
          <p:nvPr>
            <p:ph type="ftr" sz="quarter" idx="11"/>
          </p:nvPr>
        </p:nvSpPr>
        <p:spPr>
          <a:xfrm>
            <a:off x="3359523"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a:xfrm>
            <a:off x="8157882" y="6356350"/>
            <a:ext cx="3666565" cy="365125"/>
          </a:xfrm>
        </p:spPr>
        <p:txBody>
          <a:bodyPr/>
          <a:lstStyle/>
          <a:p>
            <a:fld id="{427A02C9-A0CD-4A0B-81BC-708D5026A1F8}"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838200" y="1038577"/>
            <a:ext cx="10596173" cy="4954693"/>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EDE2E463-FE54-9E2A-45B8-FD73699D820E}"/>
              </a:ext>
            </a:extLst>
          </p:cNvPr>
          <p:cNvSpPr>
            <a:spLocks noGrp="1"/>
          </p:cNvSpPr>
          <p:nvPr>
            <p:ph type="dt" sz="half" idx="10"/>
          </p:nvPr>
        </p:nvSpPr>
        <p:spPr>
          <a:xfrm>
            <a:off x="358588" y="6356350"/>
            <a:ext cx="3720353"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2EB4D493-5635-0F50-18B7-F84656A227C6}"/>
              </a:ext>
            </a:extLst>
          </p:cNvPr>
          <p:cNvSpPr>
            <a:spLocks noGrp="1"/>
          </p:cNvSpPr>
          <p:nvPr>
            <p:ph type="ftr" sz="quarter" idx="11"/>
          </p:nvPr>
        </p:nvSpPr>
        <p:spPr>
          <a:xfrm>
            <a:off x="3319182" y="6356350"/>
            <a:ext cx="5580530"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88DA9C6-713B-4545-6239-F4D75B966F2A}"/>
              </a:ext>
            </a:extLst>
          </p:cNvPr>
          <p:cNvSpPr>
            <a:spLocks noGrp="1"/>
          </p:cNvSpPr>
          <p:nvPr>
            <p:ph type="sldNum" sz="quarter" idx="12"/>
          </p:nvPr>
        </p:nvSpPr>
        <p:spPr>
          <a:xfrm>
            <a:off x="8130988" y="6356350"/>
            <a:ext cx="3720353" cy="365125"/>
          </a:xfrm>
        </p:spPr>
        <p:txBody>
          <a:bodyPr/>
          <a:lstStyle/>
          <a:p>
            <a:fld id="{427A02C9-A0CD-4A0B-81BC-708D5026A1F8}" type="slidenum">
              <a:rPr lang="en-US" b="1" smtClean="0">
                <a:solidFill>
                  <a:schemeClr val="bg1"/>
                </a:solidFill>
              </a:rPr>
              <a:t>20</a:t>
            </a:fld>
            <a:endParaRPr lang="en-US" b="1" dirty="0">
              <a:solidFill>
                <a:schemeClr val="bg1"/>
              </a:solidFill>
            </a:endParaRPr>
          </a:p>
        </p:txBody>
      </p:sp>
    </p:spTree>
    <p:extLst>
      <p:ext uri="{BB962C8B-B14F-4D97-AF65-F5344CB8AC3E}">
        <p14:creationId xmlns:p14="http://schemas.microsoft.com/office/powerpoint/2010/main" val="4274858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rotWithShape="1">
          <a:blip r:embed="rId2">
            <a:extLst>
              <a:ext uri="{28A0092B-C50C-407E-A947-70E740481C1C}">
                <a14:useLocalDpi xmlns:a14="http://schemas.microsoft.com/office/drawing/2010/main" val="0"/>
              </a:ext>
            </a:extLst>
          </a:blip>
          <a:srcRect t="8739" b="4549"/>
          <a:stretch/>
        </p:blipFill>
        <p:spPr>
          <a:xfrm>
            <a:off x="2292085" y="1241777"/>
            <a:ext cx="7607830" cy="4967129"/>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8967E9F-E8AF-7E7F-6DD1-DE7D295C7303}"/>
              </a:ext>
            </a:extLst>
          </p:cNvPr>
          <p:cNvSpPr>
            <a:spLocks noGrp="1"/>
          </p:cNvSpPr>
          <p:nvPr>
            <p:ph type="dt" sz="half" idx="10"/>
          </p:nvPr>
        </p:nvSpPr>
        <p:spPr>
          <a:xfrm>
            <a:off x="358588" y="6356350"/>
            <a:ext cx="3666565"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3BB9EE91-92A2-0AAA-C2E0-62ABD16B4AEE}"/>
              </a:ext>
            </a:extLst>
          </p:cNvPr>
          <p:cNvSpPr>
            <a:spLocks noGrp="1"/>
          </p:cNvSpPr>
          <p:nvPr>
            <p:ph type="ftr" sz="quarter" idx="11"/>
          </p:nvPr>
        </p:nvSpPr>
        <p:spPr>
          <a:xfrm>
            <a:off x="3319182"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E29ED7FD-D1F3-4F87-D4EC-C1FFE01A48D0}"/>
              </a:ext>
            </a:extLst>
          </p:cNvPr>
          <p:cNvSpPr>
            <a:spLocks noGrp="1"/>
          </p:cNvSpPr>
          <p:nvPr>
            <p:ph type="sldNum" sz="quarter" idx="12"/>
          </p:nvPr>
        </p:nvSpPr>
        <p:spPr>
          <a:xfrm>
            <a:off x="8130988" y="6356350"/>
            <a:ext cx="3666565" cy="365125"/>
          </a:xfrm>
        </p:spPr>
        <p:txBody>
          <a:bodyPr/>
          <a:lstStyle/>
          <a:p>
            <a:fld id="{427A02C9-A0CD-4A0B-81BC-708D5026A1F8}" type="slidenum">
              <a:rPr lang="en-US" b="1" smtClean="0">
                <a:solidFill>
                  <a:schemeClr val="bg1"/>
                </a:solidFill>
              </a:rPr>
              <a:t>21</a:t>
            </a:fld>
            <a:endParaRPr lang="en-US" b="1" dirty="0">
              <a:solidFill>
                <a:schemeClr val="bg1"/>
              </a:solidFill>
            </a:endParaRPr>
          </a:p>
        </p:txBody>
      </p:sp>
    </p:spTree>
    <p:extLst>
      <p:ext uri="{BB962C8B-B14F-4D97-AF65-F5344CB8AC3E}">
        <p14:creationId xmlns:p14="http://schemas.microsoft.com/office/powerpoint/2010/main" val="1866362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241778"/>
            <a:ext cx="10515600" cy="4935185"/>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
        <p:nvSpPr>
          <p:cNvPr id="4" name="Date Placeholder 3">
            <a:extLst>
              <a:ext uri="{FF2B5EF4-FFF2-40B4-BE49-F238E27FC236}">
                <a16:creationId xmlns:a16="http://schemas.microsoft.com/office/drawing/2014/main" id="{9B5C8507-8C99-F8F3-995E-2B1F90F96B81}"/>
              </a:ext>
            </a:extLst>
          </p:cNvPr>
          <p:cNvSpPr>
            <a:spLocks noGrp="1"/>
          </p:cNvSpPr>
          <p:nvPr>
            <p:ph type="dt" sz="half" idx="10"/>
          </p:nvPr>
        </p:nvSpPr>
        <p:spPr>
          <a:xfrm>
            <a:off x="430306" y="6356350"/>
            <a:ext cx="3576918"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BA811704-11F3-FEB4-3635-EAD8186D798D}"/>
              </a:ext>
            </a:extLst>
          </p:cNvPr>
          <p:cNvSpPr>
            <a:spLocks noGrp="1"/>
          </p:cNvSpPr>
          <p:nvPr>
            <p:ph type="ftr" sz="quarter" idx="11"/>
          </p:nvPr>
        </p:nvSpPr>
        <p:spPr>
          <a:xfrm>
            <a:off x="3426758" y="6356350"/>
            <a:ext cx="5365377"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A41F6397-5239-254E-8BA8-037D5E8275A9}"/>
              </a:ext>
            </a:extLst>
          </p:cNvPr>
          <p:cNvSpPr>
            <a:spLocks noGrp="1"/>
          </p:cNvSpPr>
          <p:nvPr>
            <p:ph type="sldNum" sz="quarter" idx="12"/>
          </p:nvPr>
        </p:nvSpPr>
        <p:spPr>
          <a:xfrm>
            <a:off x="8202706" y="6356350"/>
            <a:ext cx="3576918" cy="365125"/>
          </a:xfrm>
        </p:spPr>
        <p:txBody>
          <a:bodyPr/>
          <a:lstStyle/>
          <a:p>
            <a:fld id="{427A02C9-A0CD-4A0B-81BC-708D5026A1F8}" type="slidenum">
              <a:rPr lang="en-US" b="1" smtClean="0">
                <a:solidFill>
                  <a:schemeClr val="bg1"/>
                </a:solidFill>
              </a:rPr>
              <a:t>22</a:t>
            </a:fld>
            <a:endParaRPr lang="en-US" b="1" dirty="0">
              <a:solidFill>
                <a:schemeClr val="bg1"/>
              </a:solidFill>
            </a:endParaRPr>
          </a:p>
        </p:txBody>
      </p:sp>
    </p:spTree>
    <p:extLst>
      <p:ext uri="{BB962C8B-B14F-4D97-AF65-F5344CB8AC3E}">
        <p14:creationId xmlns:p14="http://schemas.microsoft.com/office/powerpoint/2010/main" val="1331074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945975"/>
          </a:xfrm>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016001"/>
            <a:ext cx="12192000" cy="484504"/>
          </a:xfrm>
          <a:effectLst>
            <a:outerShdw blurRad="50800" dist="165100" dir="2700000" algn="ctr" rotWithShape="0">
              <a:srgbClr val="000000">
                <a:alpha val="43137"/>
              </a:srgbClr>
            </a:outerShdw>
          </a:effectLst>
        </p:spPr>
        <p:txBody>
          <a:bodyPr>
            <a:noAutofit/>
          </a:bodyPr>
          <a:lstStyle/>
          <a:p>
            <a:pPr marL="0" indent="0" algn="ctr">
              <a:buNone/>
            </a:pPr>
            <a:r>
              <a:rPr lang="en-US" sz="3200" dirty="0"/>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546534"/>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21557" y="2125394"/>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9508" y="2974398"/>
            <a:ext cx="2182565" cy="218256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94A2283-3CFB-033A-D163-EB3690E4BBA2}"/>
              </a:ext>
            </a:extLst>
          </p:cNvPr>
          <p:cNvSpPr>
            <a:spLocks noGrp="1"/>
          </p:cNvSpPr>
          <p:nvPr>
            <p:ph type="dt" sz="half" idx="10"/>
          </p:nvPr>
        </p:nvSpPr>
        <p:spPr>
          <a:xfrm>
            <a:off x="295835" y="6356350"/>
            <a:ext cx="3679564" cy="365125"/>
          </a:xfrm>
        </p:spPr>
        <p:txBody>
          <a:bodyPr/>
          <a:lstStyle/>
          <a:p>
            <a:r>
              <a:rPr lang="en-US" b="1">
                <a:solidFill>
                  <a:schemeClr val="bg1"/>
                </a:solidFill>
              </a:rPr>
              <a:t>01/31/2024</a:t>
            </a:r>
            <a:endParaRPr lang="en-US" b="1" dirty="0">
              <a:solidFill>
                <a:schemeClr val="bg1"/>
              </a:solidFill>
            </a:endParaRPr>
          </a:p>
        </p:txBody>
      </p:sp>
      <p:sp>
        <p:nvSpPr>
          <p:cNvPr id="6" name="Footer Placeholder 5">
            <a:extLst>
              <a:ext uri="{FF2B5EF4-FFF2-40B4-BE49-F238E27FC236}">
                <a16:creationId xmlns:a16="http://schemas.microsoft.com/office/drawing/2014/main" id="{2FAF8403-A973-3629-8BD3-1BEE7218BD1A}"/>
              </a:ext>
            </a:extLst>
          </p:cNvPr>
          <p:cNvSpPr>
            <a:spLocks noGrp="1"/>
          </p:cNvSpPr>
          <p:nvPr>
            <p:ph type="ftr" sz="quarter" idx="11"/>
          </p:nvPr>
        </p:nvSpPr>
        <p:spPr>
          <a:xfrm>
            <a:off x="3225053" y="6356350"/>
            <a:ext cx="5519346" cy="365125"/>
          </a:xfrm>
        </p:spPr>
        <p:txBody>
          <a:bodyPr/>
          <a:lstStyle/>
          <a:p>
            <a:r>
              <a:rPr lang="en-US" b="1">
                <a:solidFill>
                  <a:schemeClr val="bg1"/>
                </a:solidFill>
              </a:rPr>
              <a:t>NDC London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D718F12-BFC2-6198-3686-AC981A583C1C}"/>
              </a:ext>
            </a:extLst>
          </p:cNvPr>
          <p:cNvSpPr>
            <a:spLocks noGrp="1"/>
          </p:cNvSpPr>
          <p:nvPr>
            <p:ph type="sldNum" sz="quarter" idx="12"/>
          </p:nvPr>
        </p:nvSpPr>
        <p:spPr>
          <a:xfrm>
            <a:off x="8068235" y="6356350"/>
            <a:ext cx="3679564" cy="365125"/>
          </a:xfrm>
        </p:spPr>
        <p:txBody>
          <a:bodyPr/>
          <a:lstStyle/>
          <a:p>
            <a:fld id="{427A02C9-A0CD-4A0B-81BC-708D5026A1F8}" type="slidenum">
              <a:rPr lang="en-US" b="1" smtClean="0">
                <a:solidFill>
                  <a:schemeClr val="bg1"/>
                </a:solidFill>
              </a:rPr>
              <a:t>23</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825624"/>
            <a:ext cx="10515600" cy="3497937"/>
          </a:xfrm>
          <a:effectLst>
            <a:outerShdw blurRad="50800" dist="165100" dir="2700000" algn="ctr" rotWithShape="0">
              <a:srgbClr val="000000">
                <a:alpha val="43137"/>
              </a:srgbClr>
            </a:outerShdw>
          </a:effectLst>
        </p:spPr>
        <p:txBody>
          <a:bodyPr>
            <a:normAutofit lnSpcReduction="10000"/>
          </a:bodyPr>
          <a:lstStyle/>
          <a:p>
            <a:r>
              <a:rPr lang="en-US" dirty="0"/>
              <a:t>What is Accessibility?</a:t>
            </a:r>
          </a:p>
          <a:p>
            <a:r>
              <a:rPr lang="en-US" dirty="0"/>
              <a:t>Why?</a:t>
            </a:r>
          </a:p>
          <a:p>
            <a:r>
              <a:rPr lang="en-US" dirty="0"/>
              <a:t>How to decide what is Accessible?</a:t>
            </a:r>
          </a:p>
          <a:p>
            <a:r>
              <a:rPr lang="en-US" dirty="0"/>
              <a:t>Importance of User Feedback &amp; Experience</a:t>
            </a:r>
          </a:p>
          <a:p>
            <a:r>
              <a:rPr lang="en-US" dirty="0"/>
              <a:t>Building A11y Test Plans &amp; Processes</a:t>
            </a:r>
          </a:p>
          <a:p>
            <a:r>
              <a:rPr lang="en-US" dirty="0"/>
              <a:t>Manual vs Automated</a:t>
            </a:r>
          </a:p>
          <a:p>
            <a:r>
              <a:rPr lang="en-US" dirty="0"/>
              <a:t>Tools &amp; Resources</a:t>
            </a:r>
          </a:p>
        </p:txBody>
      </p:sp>
      <p:sp>
        <p:nvSpPr>
          <p:cNvPr id="4" name="Date Placeholder 3">
            <a:extLst>
              <a:ext uri="{FF2B5EF4-FFF2-40B4-BE49-F238E27FC236}">
                <a16:creationId xmlns:a16="http://schemas.microsoft.com/office/drawing/2014/main" id="{DB3F26DD-8951-D230-0FE3-B8BF66C8113F}"/>
              </a:ext>
            </a:extLst>
          </p:cNvPr>
          <p:cNvSpPr>
            <a:spLocks noGrp="1"/>
          </p:cNvSpPr>
          <p:nvPr>
            <p:ph type="dt" sz="half" idx="10"/>
          </p:nvPr>
        </p:nvSpPr>
        <p:spPr>
          <a:xfrm>
            <a:off x="358588" y="6356350"/>
            <a:ext cx="3711388"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81999CED-01A4-1115-21C1-CFF24AA5AEA4}"/>
              </a:ext>
            </a:extLst>
          </p:cNvPr>
          <p:cNvSpPr>
            <a:spLocks noGrp="1"/>
          </p:cNvSpPr>
          <p:nvPr>
            <p:ph type="ftr" sz="quarter" idx="11"/>
          </p:nvPr>
        </p:nvSpPr>
        <p:spPr>
          <a:xfrm>
            <a:off x="3319182" y="6356350"/>
            <a:ext cx="5567082"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EF1D5B0F-BAAB-E566-C516-3AFFECF30829}"/>
              </a:ext>
            </a:extLst>
          </p:cNvPr>
          <p:cNvSpPr>
            <a:spLocks noGrp="1"/>
          </p:cNvSpPr>
          <p:nvPr>
            <p:ph type="sldNum" sz="quarter" idx="12"/>
          </p:nvPr>
        </p:nvSpPr>
        <p:spPr>
          <a:xfrm>
            <a:off x="8130988" y="6356350"/>
            <a:ext cx="3711388" cy="365125"/>
          </a:xfrm>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3F6D529E-D8E6-5FA8-BD85-14312F58C035}"/>
              </a:ext>
            </a:extLst>
          </p:cNvPr>
          <p:cNvSpPr>
            <a:spLocks noGrp="1"/>
          </p:cNvSpPr>
          <p:nvPr>
            <p:ph type="dt" sz="half" idx="10"/>
          </p:nvPr>
        </p:nvSpPr>
        <p:spPr>
          <a:xfrm>
            <a:off x="376518" y="6356350"/>
            <a:ext cx="3729317"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AF4593C0-78E5-0D84-137C-2BC5639F0C9B}"/>
              </a:ext>
            </a:extLst>
          </p:cNvPr>
          <p:cNvSpPr>
            <a:spLocks noGrp="1"/>
          </p:cNvSpPr>
          <p:nvPr>
            <p:ph type="ftr" sz="quarter" idx="11"/>
          </p:nvPr>
        </p:nvSpPr>
        <p:spPr>
          <a:xfrm>
            <a:off x="3346077" y="6356350"/>
            <a:ext cx="5593976"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95BCF87-A1A6-6780-A3CA-FDBEAB3ADB68}"/>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4" name="Date Placeholder 3">
            <a:extLst>
              <a:ext uri="{FF2B5EF4-FFF2-40B4-BE49-F238E27FC236}">
                <a16:creationId xmlns:a16="http://schemas.microsoft.com/office/drawing/2014/main" id="{85E5765A-8578-3377-F5AF-A8FF42083669}"/>
              </a:ext>
            </a:extLst>
          </p:cNvPr>
          <p:cNvSpPr>
            <a:spLocks noGrp="1"/>
          </p:cNvSpPr>
          <p:nvPr>
            <p:ph type="dt" sz="half" idx="10"/>
          </p:nvPr>
        </p:nvSpPr>
        <p:spPr>
          <a:xfrm>
            <a:off x="412376" y="6356350"/>
            <a:ext cx="366656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DF344760-C8E5-8E55-E4C4-78944B3BBFBA}"/>
              </a:ext>
            </a:extLst>
          </p:cNvPr>
          <p:cNvSpPr>
            <a:spLocks noGrp="1"/>
          </p:cNvSpPr>
          <p:nvPr>
            <p:ph type="ftr" sz="quarter" idx="11"/>
          </p:nvPr>
        </p:nvSpPr>
        <p:spPr>
          <a:xfrm>
            <a:off x="3399864"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01B21980-88A9-1E65-F32E-6F550BA37EF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5</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199" y="313839"/>
            <a:ext cx="9182622" cy="804862"/>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149358"/>
            <a:ext cx="7542007" cy="5027605"/>
          </a:xfrm>
          <a:effectLst>
            <a:outerShdw blurRad="50800" dist="165100" dir="2700000" algn="ctr" rotWithShape="0">
              <a:srgbClr val="000000">
                <a:alpha val="43137"/>
              </a:srgbClr>
            </a:outerShdw>
          </a:effectLst>
        </p:spPr>
        <p:txBody>
          <a:bodyPr>
            <a:noAutofit/>
          </a:bodyPr>
          <a:lstStyle/>
          <a:p>
            <a:r>
              <a:rPr lang="en-US" sz="2000" b="1" dirty="0"/>
              <a:t>Regulations / Policies</a:t>
            </a:r>
          </a:p>
          <a:p>
            <a:pPr lvl="1"/>
            <a:r>
              <a:rPr lang="en-US" sz="2000" dirty="0"/>
              <a:t>Equality Act 2010 (EQA)</a:t>
            </a:r>
          </a:p>
          <a:p>
            <a:pPr lvl="1"/>
            <a:r>
              <a:rPr lang="en-US" sz="2000" dirty="0"/>
              <a:t>European Accessibility Act (EAA)</a:t>
            </a:r>
          </a:p>
          <a:p>
            <a:pPr lvl="1"/>
            <a:r>
              <a:rPr lang="en-US" sz="2000" dirty="0"/>
              <a:t>Accessibility for Ontarians with Disabilities Act (AODA)</a:t>
            </a:r>
          </a:p>
          <a:p>
            <a:pPr lvl="1"/>
            <a:r>
              <a:rPr lang="en-US" sz="2000" dirty="0"/>
              <a:t>Americans with Disability Act of 1990 (ADA)</a:t>
            </a:r>
            <a:endParaRPr lang="en-US" sz="1600" dirty="0"/>
          </a:p>
          <a:p>
            <a:pPr lvl="1"/>
            <a:r>
              <a:rPr lang="en-US" sz="2000" dirty="0"/>
              <a:t>Learn more at: </a:t>
            </a:r>
            <a:r>
              <a:rPr lang="en-US" sz="2000" dirty="0">
                <a:solidFill>
                  <a:srgbClr val="85DFFF"/>
                </a:solidFill>
                <a:hlinkClick r:id="rId3">
                  <a:extLst>
                    <a:ext uri="{A12FA001-AC4F-418D-AE19-62706E023703}">
                      <ahyp:hlinkClr xmlns:ahyp="http://schemas.microsoft.com/office/drawing/2018/hyperlinkcolor" val="tx"/>
                    </a:ext>
                  </a:extLst>
                </a:hlinkClick>
              </a:rPr>
              <a:t>Web Accessibility Laws &amp; Policies | WAI | W3C</a:t>
            </a:r>
            <a:endParaRPr lang="en-US" sz="2000" dirty="0">
              <a:solidFill>
                <a:srgbClr val="85DFFF"/>
              </a:solidFill>
            </a:endParaRPr>
          </a:p>
          <a:p>
            <a:r>
              <a:rPr lang="en-US" sz="2000" b="1" dirty="0"/>
              <a:t>Guidelines / Standards</a:t>
            </a:r>
          </a:p>
          <a:p>
            <a:pPr lvl="1"/>
            <a:r>
              <a:rPr lang="en-US" sz="2000" dirty="0"/>
              <a:t>Web Content Accessibility Guidelines (WCAG)</a:t>
            </a:r>
          </a:p>
          <a:p>
            <a:pPr lvl="1"/>
            <a:r>
              <a:rPr lang="en-US" sz="2000" dirty="0"/>
              <a:t>International Standards Organization (ISO)</a:t>
            </a:r>
          </a:p>
          <a:p>
            <a:pPr lvl="1"/>
            <a:r>
              <a:rPr lang="en-US" sz="2000" dirty="0"/>
              <a:t> Portable Document Format / Universal Accessibility (PDF / UA)</a:t>
            </a:r>
          </a:p>
          <a:p>
            <a:pPr lvl="1"/>
            <a:r>
              <a:rPr lang="en-US" sz="2000" dirty="0"/>
              <a:t>Accessible Electronic Documents Community of Practice (AED CoP)</a:t>
            </a:r>
            <a:endParaRPr lang="en-US" dirty="0"/>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 uri="{C183D7F6-B498-43B3-948B-1728B52AA6E4}">
                <adec:decorative xmlns:adec="http://schemas.microsoft.com/office/drawing/2017/decorative" val="0"/>
              </a:ext>
            </a:extLst>
          </p:cNvPr>
          <p:cNvGrpSpPr/>
          <p:nvPr/>
        </p:nvGrpSpPr>
        <p:grpSpPr>
          <a:xfrm>
            <a:off x="8380206" y="2079458"/>
            <a:ext cx="3737919" cy="3167403"/>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4" name="Date Placeholder 3">
            <a:extLst>
              <a:ext uri="{FF2B5EF4-FFF2-40B4-BE49-F238E27FC236}">
                <a16:creationId xmlns:a16="http://schemas.microsoft.com/office/drawing/2014/main" id="{5BABC47F-A30C-26DE-6132-19B0F68E30BE}"/>
              </a:ext>
            </a:extLst>
          </p:cNvPr>
          <p:cNvSpPr>
            <a:spLocks noGrp="1"/>
          </p:cNvSpPr>
          <p:nvPr>
            <p:ph type="dt" sz="half" idx="10"/>
          </p:nvPr>
        </p:nvSpPr>
        <p:spPr>
          <a:xfrm>
            <a:off x="376518" y="6356350"/>
            <a:ext cx="364863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F0A45F28-1407-2EB5-8236-7B1EDB7268EC}"/>
              </a:ext>
            </a:extLst>
          </p:cNvPr>
          <p:cNvSpPr>
            <a:spLocks noGrp="1"/>
          </p:cNvSpPr>
          <p:nvPr>
            <p:ph type="ftr" sz="quarter" idx="11"/>
          </p:nvPr>
        </p:nvSpPr>
        <p:spPr>
          <a:xfrm>
            <a:off x="3346076" y="6356350"/>
            <a:ext cx="5472953" cy="365125"/>
          </a:xfrm>
        </p:spPr>
        <p:txBody>
          <a:bodyPr/>
          <a:lstStyle/>
          <a:p>
            <a:r>
              <a:rPr lang="en-US" b="1" dirty="0">
                <a:solidFill>
                  <a:schemeClr val="bg1"/>
                </a:solidFill>
              </a:rPr>
              <a:t>NDC London 2024</a:t>
            </a:r>
          </a:p>
        </p:txBody>
      </p:sp>
      <p:sp>
        <p:nvSpPr>
          <p:cNvPr id="6" name="Slide Number Placeholder 5">
            <a:extLst>
              <a:ext uri="{FF2B5EF4-FFF2-40B4-BE49-F238E27FC236}">
                <a16:creationId xmlns:a16="http://schemas.microsoft.com/office/drawing/2014/main" id="{464E77CC-57B0-67F7-E56C-FEC0C76C3FAD}"/>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6</a:t>
            </a:fld>
            <a:endParaRPr lang="en-US" b="1" dirty="0">
              <a:solidFill>
                <a:schemeClr val="bg1"/>
              </a:solidFill>
            </a:endParaRPr>
          </a:p>
        </p:txBody>
      </p:sp>
    </p:spTree>
    <p:extLst>
      <p:ext uri="{BB962C8B-B14F-4D97-AF65-F5344CB8AC3E}">
        <p14:creationId xmlns:p14="http://schemas.microsoft.com/office/powerpoint/2010/main" val="3657973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Importance of User Feedback &amp; Experience</a:t>
            </a:r>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6628E126-D8C7-8CC3-911A-4B9FE0A83BE3}"/>
              </a:ext>
            </a:extLst>
          </p:cNvPr>
          <p:cNvPicPr>
            <a:picLocks noChangeAspect="1"/>
          </p:cNvPicPr>
          <p:nvPr/>
        </p:nvPicPr>
        <p:blipFill>
          <a:blip r:embed="rId3"/>
          <a:stretch>
            <a:fillRect/>
          </a:stretch>
        </p:blipFill>
        <p:spPr>
          <a:xfrm>
            <a:off x="838200" y="2314204"/>
            <a:ext cx="5020311" cy="2604537"/>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C73074A3-31E9-1E06-BDED-D9ED11729CAF}"/>
              </a:ext>
            </a:extLst>
          </p:cNvPr>
          <p:cNvPicPr>
            <a:picLocks noChangeAspect="1"/>
          </p:cNvPicPr>
          <p:nvPr/>
        </p:nvPicPr>
        <p:blipFill rotWithShape="1">
          <a:blip r:embed="rId4"/>
          <a:srcRect l="7313" r="6046"/>
          <a:stretch/>
        </p:blipFill>
        <p:spPr>
          <a:xfrm>
            <a:off x="6404045" y="2314205"/>
            <a:ext cx="5020311" cy="2604537"/>
          </a:xfrm>
          <a:prstGeom prst="rect">
            <a:avLst/>
          </a:prstGeom>
          <a:effectLst>
            <a:outerShdw blurRad="63500" sx="102000" sy="102000" algn="ctr" rotWithShape="0">
              <a:prstClr val="black">
                <a:alpha val="40000"/>
              </a:prstClr>
            </a:outerShdw>
            <a:softEdge rad="31750"/>
          </a:effectLst>
        </p:spPr>
      </p:pic>
      <p:sp>
        <p:nvSpPr>
          <p:cNvPr id="3" name="Date Placeholder 2">
            <a:extLst>
              <a:ext uri="{FF2B5EF4-FFF2-40B4-BE49-F238E27FC236}">
                <a16:creationId xmlns:a16="http://schemas.microsoft.com/office/drawing/2014/main" id="{A40856E5-CF32-178D-B1A4-C13E190CD658}"/>
              </a:ext>
            </a:extLst>
          </p:cNvPr>
          <p:cNvSpPr>
            <a:spLocks noGrp="1"/>
          </p:cNvSpPr>
          <p:nvPr>
            <p:ph type="dt" sz="half" idx="10"/>
          </p:nvPr>
        </p:nvSpPr>
        <p:spPr>
          <a:xfrm>
            <a:off x="394447" y="6356350"/>
            <a:ext cx="3684494"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9045C2CF-D0EF-D0FF-E08C-C67A1E388FE1}"/>
              </a:ext>
            </a:extLst>
          </p:cNvPr>
          <p:cNvSpPr>
            <a:spLocks noGrp="1"/>
          </p:cNvSpPr>
          <p:nvPr>
            <p:ph type="ftr" sz="quarter" idx="11"/>
          </p:nvPr>
        </p:nvSpPr>
        <p:spPr>
          <a:xfrm>
            <a:off x="3372970" y="6356350"/>
            <a:ext cx="5526741"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5EB9B8B-6874-EE41-B9DA-EA53F8AC24D8}"/>
              </a:ext>
            </a:extLst>
          </p:cNvPr>
          <p:cNvSpPr>
            <a:spLocks noGrp="1"/>
          </p:cNvSpPr>
          <p:nvPr>
            <p:ph type="sldNum" sz="quarter" idx="12"/>
          </p:nvPr>
        </p:nvSpPr>
        <p:spPr>
          <a:xfrm>
            <a:off x="8166847" y="6356350"/>
            <a:ext cx="3684494" cy="365125"/>
          </a:xfrm>
        </p:spPr>
        <p:txBody>
          <a:bodyPr/>
          <a:lstStyle/>
          <a:p>
            <a:fld id="{427A02C9-A0CD-4A0B-81BC-708D5026A1F8}" type="slidenum">
              <a:rPr lang="en-US" b="1" smtClean="0">
                <a:solidFill>
                  <a:schemeClr val="bg1"/>
                </a:solidFill>
              </a:rPr>
              <a:t>7</a:t>
            </a:fld>
            <a:endParaRPr lang="en-US" b="1" dirty="0">
              <a:solidFill>
                <a:schemeClr val="bg1"/>
              </a:solidFill>
            </a:endParaRPr>
          </a:p>
        </p:txBody>
      </p:sp>
    </p:spTree>
    <p:extLst>
      <p:ext uri="{BB962C8B-B14F-4D97-AF65-F5344CB8AC3E}">
        <p14:creationId xmlns:p14="http://schemas.microsoft.com/office/powerpoint/2010/main" val="2165081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Building A11y Test Plans &amp; Processes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838200" y="1257875"/>
            <a:ext cx="7800191" cy="4333128"/>
          </a:xfrm>
          <a:effectLst>
            <a:outerShdw blurRad="50800" dist="165100" dir="2700000" algn="ctr" rotWithShape="0">
              <a:srgbClr val="000000">
                <a:alpha val="43137"/>
              </a:srgbClr>
            </a:outerShdw>
          </a:effectLst>
        </p:spPr>
        <p:txBody>
          <a:bodyPr>
            <a:normAutofit lnSpcReduction="10000"/>
          </a:bodyPr>
          <a:lstStyle/>
          <a:p>
            <a:r>
              <a:rPr lang="en-US" sz="1800" dirty="0"/>
              <a:t>Shift left</a:t>
            </a:r>
          </a:p>
          <a:p>
            <a:r>
              <a:rPr lang="en-US" sz="1800" dirty="0"/>
              <a:t>WCAG foundation</a:t>
            </a:r>
          </a:p>
          <a:p>
            <a:r>
              <a:rPr lang="en-US" sz="1800" dirty="0"/>
              <a:t>Manual and Automated</a:t>
            </a:r>
          </a:p>
          <a:p>
            <a:r>
              <a:rPr lang="en-US" sz="1800" dirty="0"/>
              <a:t>Nothing without us</a:t>
            </a:r>
          </a:p>
          <a:p>
            <a:r>
              <a:rPr lang="en-US" sz="1800" dirty="0"/>
              <a:t>Screen reader and Keyboard accessible</a:t>
            </a:r>
          </a:p>
          <a:p>
            <a:r>
              <a:rPr lang="en-US" sz="1800" dirty="0"/>
              <a:t>Customize test methods for different environments:</a:t>
            </a:r>
          </a:p>
          <a:p>
            <a:pPr lvl="1"/>
            <a:r>
              <a:rPr lang="en-US" sz="1800" dirty="0"/>
              <a:t>Desktop, Mobile, Mobile Web, Native App</a:t>
            </a:r>
          </a:p>
          <a:p>
            <a:pPr lvl="1"/>
            <a:r>
              <a:rPr lang="en-US" sz="1800" dirty="0"/>
              <a:t>Chrome, Firefox, Edge, or other browsers</a:t>
            </a:r>
          </a:p>
          <a:p>
            <a:r>
              <a:rPr lang="en-US" sz="1800" dirty="0"/>
              <a:t>Example Test Methods/Plans:</a:t>
            </a:r>
          </a:p>
          <a:p>
            <a:pPr lvl="1"/>
            <a:r>
              <a:rPr lang="en-US" sz="1800" b="1"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VGAR</a:t>
            </a:r>
            <a:r>
              <a:rPr lang="en-US" sz="1800" dirty="0"/>
              <a:t> – Visa Global Accessibility Requirements</a:t>
            </a:r>
          </a:p>
          <a:p>
            <a:pPr lvl="1"/>
            <a:r>
              <a:rPr lang="en-US" sz="1800" b="1"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Section 508 ICT Testing Baseline for Web</a:t>
            </a:r>
            <a:r>
              <a:rPr lang="en-US" sz="1800" b="1" dirty="0"/>
              <a:t> </a:t>
            </a:r>
            <a:r>
              <a:rPr lang="en-US" sz="1800" dirty="0"/>
              <a:t>- This Baseline identifies the minimum requirements of any test process used to determine conformance of web content with the Revised Section 508 of the Rehabilitation Act of 1973, as amended (29 U.S.C. 794d)</a:t>
            </a:r>
          </a:p>
        </p:txBody>
      </p:sp>
      <p:pic>
        <p:nvPicPr>
          <p:cNvPr id="13" name="Graphic 12" descr="Graph and note paper pads with pencil">
            <a:extLst>
              <a:ext uri="{FF2B5EF4-FFF2-40B4-BE49-F238E27FC236}">
                <a16:creationId xmlns:a16="http://schemas.microsoft.com/office/drawing/2014/main" id="{D1F51412-A64E-6975-C14F-09AEDAC69CC7}"/>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8</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Manual vs Automated</a:t>
            </a:r>
          </a:p>
        </p:txBody>
      </p:sp>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9</a:t>
            </a:fld>
            <a:endParaRPr lang="en-US" b="1" dirty="0">
              <a:solidFill>
                <a:schemeClr val="bg1"/>
              </a:solidFill>
            </a:endParaRPr>
          </a:p>
        </p:txBody>
      </p:sp>
      <p:pic>
        <p:nvPicPr>
          <p:cNvPr id="9" name="Manual v Automated" descr="Video showing 3 copies of the same site. The first has proper semantic HTML, (heading levels, landmark regions, etc.) sufficient alt values for images, and it is labeled as the &quot;Good Site&quot;. The second is a &quot;Bad Site&quot; example. It looks visually like the Good site, but it does not use semantic HTML and just has styles applied to make it visually look the same. The third site has no styles, no semantic HTML, and looks like a horrible dumpster fire. All 3 score 100% on Axe DevTools and other automated Accessibility checks.">
            <a:hlinkClick r:id="" action="ppaction://media"/>
            <a:extLst>
              <a:ext uri="{FF2B5EF4-FFF2-40B4-BE49-F238E27FC236}">
                <a16:creationId xmlns:a16="http://schemas.microsoft.com/office/drawing/2014/main" id="{7CD08E89-670B-218F-578C-3085128797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5804" y="1270454"/>
            <a:ext cx="8859370" cy="4791904"/>
          </a:xfrm>
          <a:prstGeom prst="rect">
            <a:avLst/>
          </a:prstGeom>
        </p:spPr>
      </p:pic>
    </p:spTree>
    <p:extLst>
      <p:ext uri="{BB962C8B-B14F-4D97-AF65-F5344CB8AC3E}">
        <p14:creationId xmlns:p14="http://schemas.microsoft.com/office/powerpoint/2010/main" val="180182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9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3.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Earth Day slides</Template>
  <TotalTime>1273</TotalTime>
  <Words>1968</Words>
  <Application>Microsoft Office PowerPoint</Application>
  <PresentationFormat>Widescreen</PresentationFormat>
  <Paragraphs>259</Paragraphs>
  <Slides>23</Slides>
  <Notes>19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Franklin Gothic Book</vt:lpstr>
      <vt:lpstr>Franklin Gothic Demi</vt:lpstr>
      <vt:lpstr>Inter</vt:lpstr>
      <vt:lpstr>itc-giovanni</vt:lpstr>
      <vt:lpstr>Open Sans</vt:lpstr>
      <vt:lpstr>Wingdings</vt:lpstr>
      <vt:lpstr>Office Theme</vt:lpstr>
      <vt:lpstr>Accessibility Testing 101</vt:lpstr>
      <vt:lpstr>Disclaimer</vt:lpstr>
      <vt:lpstr>Overview</vt:lpstr>
      <vt:lpstr>What is Accessibility?</vt:lpstr>
      <vt:lpstr>Why?</vt:lpstr>
      <vt:lpstr>How to decide what is accessible?</vt:lpstr>
      <vt:lpstr>Importance of User Feedback &amp; Experience</vt:lpstr>
      <vt:lpstr>Building A11y Test Plans &amp; Processes</vt:lpstr>
      <vt:lpstr>Manual vs Automated</vt:lpstr>
      <vt:lpstr>Tools &amp; Resources</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47</cp:revision>
  <dcterms:created xsi:type="dcterms:W3CDTF">2023-11-07T06:42:14Z</dcterms:created>
  <dcterms:modified xsi:type="dcterms:W3CDTF">2024-01-31T01:21:04Z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